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62" r:id="rId3"/>
    <p:sldId id="259" r:id="rId4"/>
    <p:sldId id="260" r:id="rId5"/>
    <p:sldId id="256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E8A2B-F08B-44F0-933D-3FEECB43AC26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79796-B749-4A42-8C87-19B760C61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133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79796-B749-4A42-8C87-19B760C61D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33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3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0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05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36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89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41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113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41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92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2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24C63-AAE4-45AB-9380-3A2E467F4D6B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48643-D61F-4BCE-ACF6-0C672297B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1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oup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hyperlink" Target="http://www.oup.com/" TargetMode="Externa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oxfordsecondary.co.uk/completeict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ircle">
              <a:avLst/>
            </a:prstTxWarp>
          </a:bodyPr>
          <a:lstStyle/>
          <a:p>
            <a:pPr algn="ctr"/>
            <a:r>
              <a:rPr lang="en-US" dirty="0" smtClean="0"/>
              <a:t>&lt;a </a:t>
            </a:r>
            <a:r>
              <a:rPr lang="en-US" dirty="0" err="1" smtClean="0"/>
              <a:t>href</a:t>
            </a:r>
            <a:r>
              <a:rPr lang="en-US" dirty="0" smtClean="0"/>
              <a:t>=</a:t>
            </a:r>
            <a:r>
              <a:rPr lang="en-US" dirty="0" smtClean="0">
                <a:hlinkClick r:id="rId4"/>
              </a:rPr>
              <a:t>http://www.oup.com/</a:t>
            </a:r>
            <a:r>
              <a:rPr lang="en-US" dirty="0" smtClean="0"/>
              <a:t>&gt;Oxford University press web site&lt;/a&gt;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alpha val="1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URL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ircle">
              <a:avLst>
                <a:gd name="adj" fmla="val 2104979"/>
              </a:avLst>
            </a:prstTxWarp>
          </a:bodyPr>
          <a:lstStyle/>
          <a:p>
            <a:pPr algn="ctr"/>
            <a:r>
              <a:rPr lang="en-US" dirty="0" smtClean="0"/>
              <a:t>Uniform resource Locator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</a:t>
            </a:r>
            <a:r>
              <a:rPr lang="en-US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href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227909"/>
            <a:ext cx="42670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ICT for IGCSE – Syllabus Cambridge IGCSE ®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Information and Communication Technology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5089" y="171662"/>
            <a:ext cx="6469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ysClr val="windowText" lastClr="00000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Website Authoring</a:t>
            </a:r>
            <a:endParaRPr lang="en-US" sz="5400" b="1" cap="all" dirty="0">
              <a:ln>
                <a:solidFill>
                  <a:sysClr val="windowText" lastClr="000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2561408"/>
            <a:ext cx="5181600" cy="4001095"/>
          </a:xfrm>
          <a:prstGeom prst="rect">
            <a:avLst/>
          </a:prstGeom>
          <a:solidFill>
            <a:schemeClr val="lt1">
              <a:alpha val="5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Hyperlink (links)</a:t>
            </a:r>
          </a:p>
          <a:p>
            <a:endParaRPr lang="en-US" sz="2400" b="1" dirty="0" smtClean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Down Arrow 2"/>
          <p:cNvSpPr/>
          <p:nvPr/>
        </p:nvSpPr>
        <p:spPr>
          <a:xfrm>
            <a:off x="1600200" y="3200400"/>
            <a:ext cx="457200" cy="6694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990600" y="4093029"/>
            <a:ext cx="1905000" cy="7075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 pages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90600" y="5049883"/>
            <a:ext cx="1905000" cy="7075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own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website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2895601" y="5143500"/>
            <a:ext cx="990600" cy="473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4328160" y="4114800"/>
            <a:ext cx="1371600" cy="7075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window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59789" y="5757454"/>
            <a:ext cx="2455211" cy="7075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Same page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(Bookmark)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2895600" y="4210049"/>
            <a:ext cx="990600" cy="4735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4343400" y="4958443"/>
            <a:ext cx="1371600" cy="7075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pages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328160" y="3303814"/>
            <a:ext cx="1371600" cy="70757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frame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9483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alpha val="1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5089" y="171662"/>
            <a:ext cx="6469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ysClr val="windowText" lastClr="000000"/>
                  </a:solidFill>
                </a:ln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Website Authoring</a:t>
            </a:r>
            <a:endParaRPr lang="en-US" sz="5400" b="1" cap="all" dirty="0">
              <a:ln>
                <a:solidFill>
                  <a:sysClr val="windowText" lastClr="000000"/>
                </a:solidFill>
              </a:ln>
              <a:solidFill>
                <a:srgbClr val="4F81BD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9120" y="1350806"/>
            <a:ext cx="6248400" cy="4801314"/>
          </a:xfrm>
          <a:prstGeom prst="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</a:t>
            </a:r>
            <a:r>
              <a:rPr lang="en-US" dirty="0">
                <a:hlinkClick r:id="rId5"/>
              </a:rPr>
              <a:t>http://www.oup.com/</a:t>
            </a:r>
            <a:r>
              <a:rPr lang="en-US" dirty="0"/>
              <a:t>&gt;Oxford University press web site&lt;/a</a:t>
            </a:r>
            <a:r>
              <a:rPr lang="en-US" dirty="0" smtClean="0"/>
              <a:t>&gt;</a:t>
            </a:r>
          </a:p>
          <a:p>
            <a:endParaRPr lang="en-US" dirty="0"/>
          </a:p>
          <a:p>
            <a:r>
              <a:rPr lang="en-US" dirty="0" smtClean="0"/>
              <a:t>Open in new window – Don’t forget </a:t>
            </a:r>
            <a:r>
              <a:rPr lang="en-US" b="1" dirty="0" smtClean="0"/>
              <a:t>TARGET</a:t>
            </a:r>
          </a:p>
          <a:p>
            <a:r>
              <a:rPr lang="en-US" b="1" dirty="0"/>
              <a:t>t</a:t>
            </a:r>
            <a:r>
              <a:rPr lang="en-US" b="1" dirty="0" smtClean="0"/>
              <a:t>arget=“_blank”</a:t>
            </a:r>
          </a:p>
          <a:p>
            <a:endParaRPr lang="en-US" b="1" dirty="0"/>
          </a:p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</a:t>
            </a:r>
            <a:r>
              <a:rPr lang="en-US" dirty="0">
                <a:hlinkClick r:id="rId5"/>
              </a:rPr>
              <a:t>http://www.oup.com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”target=“_blank”&gt;</a:t>
            </a:r>
            <a:br>
              <a:rPr lang="en-US" dirty="0" smtClean="0"/>
            </a:br>
            <a:r>
              <a:rPr lang="en-US" dirty="0" smtClean="0"/>
              <a:t>Oxford </a:t>
            </a:r>
            <a:r>
              <a:rPr lang="en-US" dirty="0"/>
              <a:t>University press web site&lt;/a&gt;</a:t>
            </a:r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Always think what’s best for the visitor </a:t>
            </a:r>
            <a:r>
              <a:rPr lang="en-US" b="1" dirty="0" smtClean="0">
                <a:sym typeface="Wingdings" panose="05000000000000000000" pitchFamily="2" charset="2"/>
              </a:rPr>
              <a:t>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Down Arrow 2"/>
          <p:cNvSpPr/>
          <p:nvPr/>
        </p:nvSpPr>
        <p:spPr>
          <a:xfrm>
            <a:off x="5836920" y="1905000"/>
            <a:ext cx="990600" cy="3086100"/>
          </a:xfrm>
          <a:prstGeom prst="downArrow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C:\Users\Yew Hah\AppData\Local\Microsoft\Windows\Temporary Internet Files\Content.IE5\MR4CGBSO\MP900386099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761152"/>
            <a:ext cx="3581400" cy="162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-2133600" y="3581400"/>
            <a:ext cx="12776446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HYPERTEXTLINKS</a:t>
            </a:r>
            <a:endParaRPr lang="en-US" sz="6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noFill/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26" name="Picture 2" descr="C:\Users\Yew Hah\AppData\Local\Microsoft\Windows\Temporary Internet Files\Content.IE5\MR4CGBSO\MP900448599[1]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003" y="3676171"/>
            <a:ext cx="1636486" cy="245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9483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Mail to link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010400" y="3086100"/>
            <a:ext cx="2229394" cy="20574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alpha val="1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ircle">
              <a:avLst/>
            </a:prstTxWarp>
          </a:bodyPr>
          <a:lstStyle/>
          <a:p>
            <a:pPr algn="ctr"/>
            <a:r>
              <a:rPr lang="en-US" dirty="0" smtClean="0"/>
              <a:t>&lt;a </a:t>
            </a:r>
            <a:r>
              <a:rPr lang="en-US" dirty="0" err="1" smtClean="0"/>
              <a:t>href</a:t>
            </a:r>
            <a:r>
              <a:rPr lang="en-US" dirty="0" smtClean="0"/>
              <a:t>=mailto:stefan@yantai.se&gt;Name to go here&lt;/a&gt;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 descr="C:\Users\Yew Hah\AppData\Local\Microsoft\Windows\Temporary Internet Files\Content.IE5\0G4UYQCE\MC90039160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358" y="4128247"/>
            <a:ext cx="1808683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5089" y="171662"/>
            <a:ext cx="6469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ysClr val="windowText" lastClr="00000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Website Authoring</a:t>
            </a:r>
            <a:endParaRPr lang="en-US" sz="5400" b="1" cap="all" dirty="0">
              <a:ln>
                <a:solidFill>
                  <a:sysClr val="windowText" lastClr="000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 descr="C:\Users\Yew Hah\AppData\Local\Microsoft\Windows\Temporary Internet Files\Content.IE5\OBDAX63X\MC900441492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177" y="-475026"/>
            <a:ext cx="1788252" cy="178825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8600" y="1447800"/>
            <a:ext cx="6324600" cy="5078313"/>
          </a:xfrm>
          <a:prstGeom prst="rect">
            <a:avLst/>
          </a:prstGeom>
          <a:solidFill>
            <a:schemeClr val="lt1">
              <a:alpha val="83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Useful tags to know:</a:t>
            </a:r>
          </a:p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=mailto:</a:t>
            </a:r>
            <a:r>
              <a:rPr lang="en-US" b="1" dirty="0">
                <a:solidFill>
                  <a:srgbClr val="0070C0"/>
                </a:solidFill>
              </a:rPr>
              <a:t>stefan@yantai.se</a:t>
            </a:r>
            <a:r>
              <a:rPr lang="en-US" dirty="0"/>
              <a:t>&gt;Name to go here&lt;/a&gt;</a:t>
            </a:r>
          </a:p>
          <a:p>
            <a:r>
              <a:rPr lang="en-US" dirty="0" smtClean="0"/>
              <a:t>The text shown in blue is your mail and the name after is the link for the website to click.</a:t>
            </a:r>
          </a:p>
          <a:p>
            <a:endParaRPr lang="en-US" dirty="0"/>
          </a:p>
          <a:p>
            <a:r>
              <a:rPr lang="en-US" dirty="0" smtClean="0"/>
              <a:t>Anchors act as points of reference on a web page. They enable a user to move to part of the same web page .</a:t>
            </a:r>
          </a:p>
          <a:p>
            <a:endParaRPr lang="en-US" dirty="0"/>
          </a:p>
          <a:p>
            <a:r>
              <a:rPr lang="en-US" dirty="0" smtClean="0"/>
              <a:t>&lt;a </a:t>
            </a:r>
            <a:r>
              <a:rPr lang="en-US" dirty="0" err="1" smtClean="0"/>
              <a:t>href</a:t>
            </a:r>
            <a:r>
              <a:rPr lang="en-US" dirty="0" smtClean="0"/>
              <a:t> =“#Sweden”&gt;1.The home of IKEA&lt;/a&gt;</a:t>
            </a:r>
          </a:p>
          <a:p>
            <a:endParaRPr lang="en-US" dirty="0"/>
          </a:p>
          <a:p>
            <a:r>
              <a:rPr lang="en-US" dirty="0" smtClean="0"/>
              <a:t>Remember that the link need to have an anchor </a:t>
            </a:r>
          </a:p>
          <a:p>
            <a:endParaRPr lang="en-US" dirty="0"/>
          </a:p>
          <a:p>
            <a:r>
              <a:rPr lang="en-US" dirty="0" smtClean="0"/>
              <a:t>&lt;a name==“Sweden”&gt;&lt;/a&gt;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2052" name="Picture 4" descr="C:\Users\Yew Hah\AppData\Local\Microsoft\Windows\Temporary Internet Files\Content.IE5\EGC0B337\MP900431684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9075">
            <a:off x="4820450" y="4902049"/>
            <a:ext cx="1491278" cy="14912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ounded Rectangular Callout 2"/>
          <p:cNvSpPr/>
          <p:nvPr/>
        </p:nvSpPr>
        <p:spPr>
          <a:xfrm>
            <a:off x="1447800" y="5617029"/>
            <a:ext cx="2590800" cy="631371"/>
          </a:xfrm>
          <a:prstGeom prst="wedgeRoundRectCallout">
            <a:avLst>
              <a:gd name="adj1" fmla="val 107264"/>
              <a:gd name="adj2" fmla="val -4205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Oh.. Use an Editor </a:t>
            </a:r>
            <a:r>
              <a:rPr lang="en-US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9483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alpha val="1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3400" y="1227909"/>
            <a:ext cx="3664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15:5 and 15:6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FFC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5089" y="171662"/>
            <a:ext cx="6469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ysClr val="windowText" lastClr="00000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Website Authoring</a:t>
            </a:r>
            <a:endParaRPr lang="en-US" sz="5400" b="1" cap="all" dirty="0">
              <a:ln>
                <a:solidFill>
                  <a:sysClr val="windowText" lastClr="000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219200"/>
            <a:ext cx="2855259" cy="26835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1892248"/>
            <a:ext cx="43811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Anchor.htm will be found at </a:t>
            </a:r>
            <a:r>
              <a:rPr lang="en-US" dirty="0" err="1" smtClean="0">
                <a:solidFill>
                  <a:schemeClr val="bg1"/>
                </a:solidFill>
              </a:rPr>
              <a:t>Wikispaces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or 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www.oxfordsecondary.co.uk/completeict</a:t>
            </a:r>
            <a:endParaRPr lang="en-US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441633"/>
              </p:ext>
            </p:extLst>
          </p:nvPr>
        </p:nvGraphicFramePr>
        <p:xfrm>
          <a:off x="762001" y="3429001"/>
          <a:ext cx="3962400" cy="2285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800"/>
                <a:gridCol w="1320800"/>
                <a:gridCol w="1320800"/>
              </a:tblGrid>
              <a:tr h="83747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42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42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2152499" y="2841171"/>
            <a:ext cx="1143000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169916" y="5212612"/>
            <a:ext cx="1143000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04800" y="3671195"/>
            <a:ext cx="1143000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Row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505200" y="3225993"/>
            <a:ext cx="1143000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410200" y="4133329"/>
            <a:ext cx="1143000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 align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412448" y="4606278"/>
            <a:ext cx="1369351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 spacing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875489" y="4607367"/>
            <a:ext cx="1618570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 padding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412448" y="5073541"/>
            <a:ext cx="1369351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width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929989" y="5097755"/>
            <a:ext cx="1564070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height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7351059" y="4114800"/>
            <a:ext cx="1143000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Merge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418979" y="5595836"/>
            <a:ext cx="1143000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Borders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7351059" y="5580643"/>
            <a:ext cx="1143000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Headers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781800" y="6130834"/>
            <a:ext cx="1362820" cy="38482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 T&amp;C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426678" y="6132189"/>
            <a:ext cx="1362820" cy="384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5965465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Think of the width of screens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483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ircle">
              <a:avLst/>
            </a:prstTxWarp>
          </a:bodyPr>
          <a:lstStyle/>
          <a:p>
            <a:pPr algn="ctr"/>
            <a:r>
              <a:rPr lang="en-US" dirty="0" smtClean="0"/>
              <a:t>Images for the world wide web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12470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ircle">
              <a:avLst>
                <a:gd name="adj" fmla="val 1812465"/>
              </a:avLst>
            </a:prstTxWarp>
          </a:bodyPr>
          <a:lstStyle/>
          <a:p>
            <a:pPr algn="ctr"/>
            <a:r>
              <a:rPr lang="en-US" dirty="0" smtClean="0"/>
              <a:t>Insert a picture into a table or a cell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620000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ircle">
              <a:avLst>
                <a:gd name="adj" fmla="val 6867269"/>
              </a:avLst>
            </a:prstTxWarp>
          </a:bodyPr>
          <a:lstStyle/>
          <a:p>
            <a:pPr algn="ctr"/>
            <a:r>
              <a:rPr lang="en-US" dirty="0" smtClean="0"/>
              <a:t>Use images as links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alpha val="1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5089" y="171662"/>
            <a:ext cx="6469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ysClr val="windowText" lastClr="00000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Website Authoring</a:t>
            </a:r>
            <a:endParaRPr lang="en-US" sz="5400" b="1" cap="all" dirty="0">
              <a:ln>
                <a:solidFill>
                  <a:sysClr val="windowText" lastClr="000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1227909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 </a:t>
            </a:r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15:11 </a:t>
            </a:r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15:12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FFC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3840" y="2115545"/>
            <a:ext cx="6324600" cy="3970318"/>
          </a:xfrm>
          <a:prstGeom prst="rect">
            <a:avLst/>
          </a:prstGeom>
          <a:solidFill>
            <a:schemeClr val="lt1">
              <a:alpha val="83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Images for the web</a:t>
            </a:r>
          </a:p>
          <a:p>
            <a:endParaRPr lang="en-US" b="1" dirty="0" smtClean="0"/>
          </a:p>
          <a:p>
            <a:r>
              <a:rPr lang="en-US" dirty="0" smtClean="0"/>
              <a:t>There are many different formats for pictures (images) and not all of them are suitable for browsers and for the web.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following are more or less standard</a:t>
            </a:r>
            <a:br>
              <a:rPr lang="en-US" dirty="0" smtClean="0"/>
            </a:br>
            <a:r>
              <a:rPr lang="en-US" dirty="0" smtClean="0"/>
              <a:t>on Internet Today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GIF and Jpeg (compressed files –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don’t waste so much of quality)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/>
              <a:t>Think of quality, pixels, compressing</a:t>
            </a:r>
            <a:br>
              <a:rPr lang="en-US" dirty="0" smtClean="0"/>
            </a:br>
            <a:r>
              <a:rPr lang="en-US" dirty="0" smtClean="0"/>
              <a:t>download and upload. Are you</a:t>
            </a:r>
          </a:p>
          <a:p>
            <a:r>
              <a:rPr lang="en-US" dirty="0" smtClean="0"/>
              <a:t> familiar with these words?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568">
            <a:off x="4022813" y="3702106"/>
            <a:ext cx="3048942" cy="20410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 rot="685743">
            <a:off x="4139785" y="5176509"/>
            <a:ext cx="23082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Picture details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FFC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434840" y="5917500"/>
            <a:ext cx="4267200" cy="6236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Today there are many tools for resizing, compressing and manipulate images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860177" y="3869871"/>
            <a:ext cx="816429" cy="365495"/>
          </a:xfrm>
          <a:prstGeom prst="straightConnector1">
            <a:avLst/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894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alpha val="1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84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3400" y="1227909"/>
            <a:ext cx="42670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ICT for IGCSE – Syllabus Cambridge IGCSE ®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Information and Communication Technology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5089" y="171662"/>
            <a:ext cx="6469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ysClr val="windowText" lastClr="00000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Website Authoring</a:t>
            </a:r>
            <a:endParaRPr lang="en-US" sz="5400" b="1" cap="all" dirty="0">
              <a:ln>
                <a:solidFill>
                  <a:sysClr val="windowText" lastClr="000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9483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7376</TotalTime>
  <Words>312</Words>
  <Application>Microsoft Office PowerPoint</Application>
  <PresentationFormat>On-screen Show (4:3)</PresentationFormat>
  <Paragraphs>98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29</cp:revision>
  <dcterms:created xsi:type="dcterms:W3CDTF">2014-09-01T00:16:28Z</dcterms:created>
  <dcterms:modified xsi:type="dcterms:W3CDTF">2014-09-08T14:59:30Z</dcterms:modified>
</cp:coreProperties>
</file>