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1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3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6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8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1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1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4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9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2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24C63-AAE4-45AB-9380-3A2E467F4D6B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1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ICT for IGCSE – Syllabus Cambridge IGCSE ®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  <a:endParaRPr lang="en-US" sz="5400" b="1" cap="none" spc="0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389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ICT for IGCSE – Syllabus Cambridge IGCSE ® </a:t>
            </a:r>
            <a:br>
              <a:rPr lang="en-US" dirty="0">
                <a:solidFill>
                  <a:prstClr val="white"/>
                </a:solidFill>
              </a:rPr>
            </a:br>
            <a:r>
              <a:rPr lang="en-US" sz="1200" dirty="0">
                <a:solidFill>
                  <a:prstClr val="white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prstClr val="white"/>
              </a:solidFill>
            </a:endParaRPr>
          </a:p>
          <a:p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09600" y="2841171"/>
            <a:ext cx="6629400" cy="2569029"/>
          </a:xfrm>
          <a:prstGeom prst="roundRect">
            <a:avLst/>
          </a:prstGeom>
          <a:solidFill>
            <a:schemeClr val="accent3">
              <a:alpha val="53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key concepts: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stylesheet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ctr">
              <a:buBlip>
                <a:blip r:embed="rId4"/>
              </a:buBlip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webpages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images on web pages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544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769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Words</a:t>
            </a:r>
          </a:p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</a:t>
            </a:r>
            <a:b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Tags</a:t>
            </a: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ICT for IGCSE – Syllabus Cambridge IGCSE ® </a:t>
            </a:r>
            <a:br>
              <a:rPr lang="en-US" dirty="0">
                <a:solidFill>
                  <a:prstClr val="white"/>
                </a:solidFill>
              </a:rPr>
            </a:br>
            <a:r>
              <a:rPr lang="en-US" sz="1200" dirty="0">
                <a:solidFill>
                  <a:prstClr val="white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prstClr val="white"/>
              </a:solidFill>
            </a:endParaRPr>
          </a:p>
          <a:p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5876173" y="1990635"/>
            <a:ext cx="24208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HTML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85800" y="2590799"/>
            <a:ext cx="4572000" cy="388620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HyperText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Markup language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dirty="0" smtClean="0"/>
              <a:t>HTML is the short name for </a:t>
            </a:r>
            <a:r>
              <a:rPr lang="en-US" sz="1600" dirty="0" err="1" smtClean="0"/>
              <a:t>HyperText</a:t>
            </a:r>
            <a:r>
              <a:rPr lang="en-US" sz="1600" dirty="0" smtClean="0"/>
              <a:t> Markup language. The language </a:t>
            </a:r>
            <a:r>
              <a:rPr lang="en-US" sz="1600" dirty="0" smtClean="0"/>
              <a:t>consists </a:t>
            </a:r>
            <a:r>
              <a:rPr lang="en-US" sz="1600" dirty="0" smtClean="0"/>
              <a:t>Tags that basically tells the computer what to do with the text.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HTML is a text-file and should not be seen as a programming language, it just tells computers and web browsers how to display text and images on web pages.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2544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Safari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Explorer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Mozilla Firefox</a:t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dirty="0" smtClean="0">
                <a:solidFill>
                  <a:prstClr val="white"/>
                </a:solidFill>
              </a:rPr>
              <a:t>Google Chrome</a:t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dirty="0" smtClean="0">
                <a:solidFill>
                  <a:prstClr val="white"/>
                </a:solidFill>
              </a:rPr>
              <a:t>Opera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Alternatives</a:t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dirty="0" smtClean="0">
                <a:solidFill>
                  <a:prstClr val="white"/>
                </a:solidFill>
              </a:rPr>
              <a:t>on the web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prstClr val="white"/>
                </a:solidFill>
              </a:rPr>
              <a:t>Frontpage</a:t>
            </a:r>
            <a:r>
              <a:rPr lang="en-US" dirty="0" smtClean="0">
                <a:solidFill>
                  <a:prstClr val="white"/>
                </a:solidFill>
              </a:rPr>
              <a:t/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dirty="0" smtClean="0">
                <a:solidFill>
                  <a:prstClr val="white"/>
                </a:solidFill>
              </a:rPr>
              <a:t>Dream weaver</a:t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dirty="0" err="1" smtClean="0">
                <a:solidFill>
                  <a:prstClr val="white"/>
                </a:solidFill>
              </a:rPr>
              <a:t>Sharpoint</a:t>
            </a:r>
            <a:r>
              <a:rPr lang="en-US" dirty="0" smtClean="0">
                <a:solidFill>
                  <a:prstClr val="white"/>
                </a:solidFill>
              </a:rPr>
              <a:t> designer</a:t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dirty="0" smtClean="0">
                <a:solidFill>
                  <a:prstClr val="white"/>
                </a:solidFill>
              </a:rPr>
              <a:t>Microsoft Expressions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85800" y="1447801"/>
            <a:ext cx="4572000" cy="5029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Browsers and editors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dirty="0" smtClean="0"/>
              <a:t>Browser software is responsible for requesting text and graphics on webpages stored on servers and then assembling them for display.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Editor software is used for creating and amending text.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25448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Keep your things together – Have a good </a:t>
            </a:r>
            <a:r>
              <a:rPr lang="en-US" dirty="0" err="1" smtClean="0">
                <a:solidFill>
                  <a:prstClr val="white"/>
                </a:solidFill>
              </a:rPr>
              <a:t>strucure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Keep your things together – Have a good </a:t>
            </a:r>
            <a:r>
              <a:rPr lang="en-US" dirty="0" err="1">
                <a:solidFill>
                  <a:prstClr val="white"/>
                </a:solidFill>
              </a:rPr>
              <a:t>strucure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Keep your things together – Have a good </a:t>
            </a:r>
            <a:r>
              <a:rPr lang="en-US" dirty="0" err="1">
                <a:solidFill>
                  <a:prstClr val="white"/>
                </a:solidFill>
              </a:rPr>
              <a:t>strucure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ICT for IGCSE – Syllabus Cambridge IGCSE ® </a:t>
            </a:r>
            <a:br>
              <a:rPr lang="en-US" dirty="0" smtClean="0">
                <a:solidFill>
                  <a:prstClr val="white"/>
                </a:solidFill>
              </a:rPr>
            </a:br>
            <a:r>
              <a:rPr lang="en-US" sz="1200" dirty="0" smtClean="0">
                <a:solidFill>
                  <a:prstClr val="white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prstClr val="white"/>
              </a:solidFill>
            </a:endParaRPr>
          </a:p>
          <a:p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  <a:endParaRPr lang="en-US" sz="5400" b="1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9BBB59">
                    <a:satMod val="175000"/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C:\Users\Yew Hah\AppData\Local\Microsoft\Windows\Temporary Internet Files\Content.IE5\EGC0B337\MP90043072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0772">
            <a:off x="1423491" y="2426902"/>
            <a:ext cx="2723822" cy="27238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Yew Hah\AppData\Local\Microsoft\Windows\Temporary Internet Files\Content.IE5\0G4UYQCE\MC90043982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47806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Yew Hah\AppData\Local\Microsoft\Windows\Temporary Internet Files\Content.IE5\0G4UYQCE\MC90043982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23234" y="2969172"/>
            <a:ext cx="536028" cy="53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Yew Hah\AppData\Local\Microsoft\Windows\Temporary Internet Files\Content.IE5\0G4UYQCE\MC90043982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91248" y="3163611"/>
            <a:ext cx="536028" cy="53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Yew Hah\AppData\Local\Microsoft\Windows\Temporary Internet Files\Content.IE5\0G4UYQCE\MC90043982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59262" y="3389586"/>
            <a:ext cx="536028" cy="53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Yew Hah\AppData\Local\Microsoft\Windows\Temporary Internet Files\Content.IE5\0G4UYQCE\MC90043982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85683" y="3652341"/>
            <a:ext cx="536028" cy="53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Yew Hah\AppData\Local\Microsoft\Windows\Temporary Internet Files\Content.IE5\0G4UYQCE\MC90043982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53697" y="3925614"/>
            <a:ext cx="536028" cy="53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81000" y="4876800"/>
            <a:ext cx="5093159" cy="14478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a folder and subfolders for your web (web file) Make sure everything will be saved into the folder.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  <a:endParaRPr lang="en-US" sz="5400" b="1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9BBB59">
                    <a:satMod val="175000"/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8931" y="1360526"/>
            <a:ext cx="4572000" cy="5029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structure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dirty="0" smtClean="0"/>
              <a:t>&lt;html&gt;</a:t>
            </a:r>
          </a:p>
          <a:p>
            <a:pPr algn="ctr"/>
            <a:r>
              <a:rPr lang="en-US" sz="1600" dirty="0" smtClean="0"/>
              <a:t>&lt;head&gt;</a:t>
            </a:r>
          </a:p>
          <a:p>
            <a:pPr algn="ctr"/>
            <a:r>
              <a:rPr lang="en-US" sz="1600" dirty="0" smtClean="0"/>
              <a:t>&lt;title&gt;An example of HTML code&lt;/title&gt;</a:t>
            </a:r>
          </a:p>
          <a:p>
            <a:pPr algn="ctr"/>
            <a:r>
              <a:rPr lang="en-US" sz="1600" dirty="0" smtClean="0"/>
              <a:t>&lt;/head&gt;</a:t>
            </a:r>
          </a:p>
          <a:p>
            <a:pPr algn="ctr"/>
            <a:r>
              <a:rPr lang="en-US" sz="1600" dirty="0"/>
              <a:t>&lt;</a:t>
            </a:r>
            <a:r>
              <a:rPr lang="en-US" sz="1600" dirty="0" smtClean="0"/>
              <a:t>body&gt;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&lt;/body&gt;</a:t>
            </a:r>
          </a:p>
          <a:p>
            <a:pPr algn="ctr"/>
            <a:r>
              <a:rPr lang="en-US" sz="1600" dirty="0" smtClean="0"/>
              <a:t>&lt;/html&gt;</a:t>
            </a:r>
            <a:endParaRPr lang="en-US" sz="1600" dirty="0"/>
          </a:p>
        </p:txBody>
      </p:sp>
      <p:sp>
        <p:nvSpPr>
          <p:cNvPr id="2" name="Line Callout 1 1"/>
          <p:cNvSpPr/>
          <p:nvPr/>
        </p:nvSpPr>
        <p:spPr>
          <a:xfrm>
            <a:off x="5715000" y="1676400"/>
            <a:ext cx="2819400" cy="609600"/>
          </a:xfrm>
          <a:prstGeom prst="borderCallout1">
            <a:avLst>
              <a:gd name="adj1" fmla="val 18750"/>
              <a:gd name="adj2" fmla="val -8333"/>
              <a:gd name="adj3" fmla="val 252155"/>
              <a:gd name="adj4" fmla="val -8802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Tells the computer that we are  creating a html-document.</a:t>
            </a:r>
            <a:endParaRPr lang="en-US" sz="1400" dirty="0"/>
          </a:p>
        </p:txBody>
      </p:sp>
      <p:sp>
        <p:nvSpPr>
          <p:cNvPr id="15" name="Line Callout 1 14"/>
          <p:cNvSpPr/>
          <p:nvPr/>
        </p:nvSpPr>
        <p:spPr>
          <a:xfrm>
            <a:off x="5715000" y="2514600"/>
            <a:ext cx="2819400" cy="609600"/>
          </a:xfrm>
          <a:prstGeom prst="borderCallout1">
            <a:avLst>
              <a:gd name="adj1" fmla="val 18750"/>
              <a:gd name="adj2" fmla="val -8333"/>
              <a:gd name="adj3" fmla="val 164224"/>
              <a:gd name="adj4" fmla="val -8467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Section where you provide information about your document.</a:t>
            </a:r>
            <a:endParaRPr lang="en-US" sz="1400" dirty="0"/>
          </a:p>
        </p:txBody>
      </p:sp>
      <p:sp>
        <p:nvSpPr>
          <p:cNvPr id="17" name="Line Callout 1 16"/>
          <p:cNvSpPr/>
          <p:nvPr/>
        </p:nvSpPr>
        <p:spPr>
          <a:xfrm>
            <a:off x="5729748" y="3429000"/>
            <a:ext cx="2819400" cy="609600"/>
          </a:xfrm>
          <a:prstGeom prst="borderCallout1">
            <a:avLst>
              <a:gd name="adj1" fmla="val 18750"/>
              <a:gd name="adj2" fmla="val -8333"/>
              <a:gd name="adj3" fmla="val 55353"/>
              <a:gd name="adj4" fmla="val -40731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title is included between the head-tags.</a:t>
            </a:r>
            <a:endParaRPr lang="en-US" sz="1400" dirty="0"/>
          </a:p>
        </p:txBody>
      </p:sp>
      <p:sp>
        <p:nvSpPr>
          <p:cNvPr id="18" name="Line Callout 1 17"/>
          <p:cNvSpPr/>
          <p:nvPr/>
        </p:nvSpPr>
        <p:spPr>
          <a:xfrm>
            <a:off x="5715000" y="4343400"/>
            <a:ext cx="2819400" cy="609600"/>
          </a:xfrm>
          <a:prstGeom prst="borderCallout1">
            <a:avLst>
              <a:gd name="adj1" fmla="val 18750"/>
              <a:gd name="adj2" fmla="val -8333"/>
              <a:gd name="adj3" fmla="val 23901"/>
              <a:gd name="adj4" fmla="val -10088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content of the document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6514377" y="176578"/>
            <a:ext cx="15760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&lt;/h1&gt;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42905" y="381000"/>
            <a:ext cx="10534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&lt;h2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964820" y="5153332"/>
            <a:ext cx="11256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&lt;/</a:t>
            </a:r>
            <a:r>
              <a:rPr lang="en-US" sz="4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</a:t>
            </a: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&gt;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215256" y="5791200"/>
            <a:ext cx="10486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&lt;u</a:t>
            </a: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&gt;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485716" y="6005005"/>
            <a:ext cx="10486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&lt;p</a:t>
            </a: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&gt;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334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  <a:endParaRPr lang="en-US" sz="5400" b="1" cap="none" spc="0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8931" y="1360526"/>
            <a:ext cx="4572000" cy="5029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Stylesheets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dirty="0" smtClean="0"/>
              <a:t>Are not a HTML-document</a:t>
            </a:r>
            <a:br>
              <a:rPr lang="en-US" sz="1600" dirty="0" smtClean="0"/>
            </a:br>
            <a:r>
              <a:rPr lang="en-US" sz="1600" dirty="0" smtClean="0"/>
              <a:t>Don’t use tags</a:t>
            </a:r>
            <a:br>
              <a:rPr lang="en-US" sz="1600" dirty="0" smtClean="0"/>
            </a:br>
            <a:r>
              <a:rPr lang="en-US" sz="1600" dirty="0" smtClean="0"/>
              <a:t>Sector {property: value</a:t>
            </a:r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Creating a simple webpage</a:t>
            </a:r>
            <a:br>
              <a:rPr lang="en-US" sz="1600" dirty="0" smtClean="0"/>
            </a:br>
            <a:r>
              <a:rPr lang="en-US" sz="1600" dirty="0" smtClean="0"/>
              <a:t>using HTML</a:t>
            </a:r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4226266" y="1345380"/>
            <a:ext cx="45465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ush Script Std" pitchFamily="66" charset="0"/>
              </a:rPr>
              <a:t>Stylesheets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rush Script Std" pitchFamily="66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419600" y="2590800"/>
            <a:ext cx="3583131" cy="326552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Font families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dirty="0" smtClean="0"/>
              <a:t>All web browsers can display them all</a:t>
            </a:r>
            <a:br>
              <a:rPr lang="en-US" sz="1600" dirty="0" smtClean="0"/>
            </a:br>
            <a:r>
              <a:rPr lang="en-US" sz="1600" dirty="0" smtClean="0"/>
              <a:t>Fonts with many words must be inside inverted commas</a:t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1491139" y="3228795"/>
            <a:ext cx="2573141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Activity 15.1</a:t>
            </a:r>
            <a:endParaRPr lang="en-US" sz="3600" b="1" dirty="0">
              <a:ln w="3155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4748">
            <a:off x="1295400" y="4507035"/>
            <a:ext cx="2333625" cy="242887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542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948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3">
              <a:lumMod val="50000"/>
              <a:alpha val="39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rgbClr val="303C18">
              <a:alpha val="71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rgbClr val="00B050">
              <a:alpha val="35000"/>
            </a:srgb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Creating a </a:t>
            </a:r>
            <a:r>
              <a:rPr lang="en-US" dirty="0" err="1" smtClean="0"/>
              <a:t>Stylesheet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817326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ICT for IGCSE – Syllabus Cambridge IGCSE ®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http://www.webmonkey.com/2010/02/color_charts/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9441" y="171662"/>
            <a:ext cx="5580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Authoring</a:t>
            </a:r>
            <a:endParaRPr lang="en-US" sz="5400" b="1" cap="none" spc="0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13" y="2971800"/>
            <a:ext cx="3790950" cy="3105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838129" y="4093029"/>
            <a:ext cx="2573140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Activity 15.2</a:t>
            </a:r>
            <a:endParaRPr lang="en-US" sz="3600" b="1" dirty="0">
              <a:ln w="3155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716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319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12</cp:revision>
  <dcterms:created xsi:type="dcterms:W3CDTF">2014-09-01T00:16:28Z</dcterms:created>
  <dcterms:modified xsi:type="dcterms:W3CDTF">2014-09-01T06:15:30Z</dcterms:modified>
</cp:coreProperties>
</file>