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41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7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76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88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4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452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594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1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41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90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59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4CC25-0DE7-4AF1-AFD2-CABDB9D83942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4AFF8-C305-4B22-9B61-776294D45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8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100000">
                <a:schemeClr val="accent4">
                  <a:shade val="93000"/>
                  <a:satMod val="130000"/>
                </a:schemeClr>
              </a:gs>
              <a:gs pos="43000">
                <a:schemeClr val="accent4">
                  <a:shade val="94000"/>
                  <a:satMod val="135000"/>
                  <a:alpha val="0"/>
                </a:schemeClr>
              </a:gs>
            </a:gsLst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32000">
                <a:schemeClr val="accent4">
                  <a:shade val="51000"/>
                  <a:satMod val="130000"/>
                  <a:alpha val="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81000">
                <a:schemeClr val="accent4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43000">
                <a:schemeClr val="accent4">
                  <a:tint val="37000"/>
                  <a:satMod val="300000"/>
                  <a:alpha val="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4">
              <a:alpha val="17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chemeClr val="accent4">
              <a:alpha val="41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227909"/>
            <a:ext cx="432515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ICT for IGCSE – Syllabus Cambridge IGCSE ®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Information and Communication Technology</a:t>
            </a:r>
          </a:p>
          <a:p>
            <a:endParaRPr lang="en-US" sz="1200" dirty="0">
              <a:solidFill>
                <a:prstClr val="white"/>
              </a:solidFill>
            </a:endParaRPr>
          </a:p>
          <a:p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0417</a:t>
            </a:r>
            <a:endParaRPr lang="en-US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85800" y="2590800"/>
            <a:ext cx="5943600" cy="2552700"/>
          </a:xfrm>
          <a:prstGeom prst="roundRect">
            <a:avLst/>
          </a:prstGeom>
          <a:solidFill>
            <a:schemeClr val="lt1">
              <a:alpha val="32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Microsoft Expression</a:t>
            </a:r>
            <a:b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</a:p>
          <a:p>
            <a:pPr algn="ctr"/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about working with web sites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7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100000">
                <a:schemeClr val="accent4">
                  <a:shade val="93000"/>
                  <a:satMod val="130000"/>
                </a:schemeClr>
              </a:gs>
              <a:gs pos="43000">
                <a:schemeClr val="accent4">
                  <a:shade val="94000"/>
                  <a:satMod val="135000"/>
                  <a:alpha val="0"/>
                </a:schemeClr>
              </a:gs>
            </a:gsLst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32000">
                <a:schemeClr val="accent4">
                  <a:shade val="51000"/>
                  <a:satMod val="130000"/>
                  <a:alpha val="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81000">
                <a:schemeClr val="accent4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43000">
                <a:schemeClr val="accent4">
                  <a:tint val="37000"/>
                  <a:satMod val="300000"/>
                  <a:alpha val="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4">
              <a:alpha val="17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chemeClr val="accent4">
              <a:alpha val="41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8575">
                  <a:solidFill>
                    <a:prstClr val="black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414939" y="1294784"/>
            <a:ext cx="5943600" cy="5258415"/>
          </a:xfrm>
          <a:prstGeom prst="roundRect">
            <a:avLst/>
          </a:prstGeom>
          <a:solidFill>
            <a:schemeClr val="lt1">
              <a:alpha val="32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Brainstorm/</a:t>
            </a:r>
            <a:r>
              <a:rPr lang="en-US" sz="24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MindMap</a:t>
            </a:r>
            <a:endParaRPr lang="en-US" sz="24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 up a good structure </a:t>
            </a:r>
            <a:b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folders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(Structure can be built up </a:t>
            </a:r>
            <a:b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desktop as well)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644">
            <a:off x="5378153" y="1465241"/>
            <a:ext cx="3416894" cy="25526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38200" y="151713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38100"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</a:t>
            </a:r>
            <a:endParaRPr lang="en-US" sz="5400" b="1" cap="none" spc="0" dirty="0">
              <a:ln w="38100"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20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100000">
                <a:schemeClr val="accent4">
                  <a:shade val="93000"/>
                  <a:satMod val="130000"/>
                </a:schemeClr>
              </a:gs>
              <a:gs pos="43000">
                <a:schemeClr val="accent4">
                  <a:shade val="94000"/>
                  <a:satMod val="135000"/>
                  <a:alpha val="0"/>
                </a:schemeClr>
              </a:gs>
            </a:gsLst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32000">
                <a:schemeClr val="accent4">
                  <a:shade val="51000"/>
                  <a:satMod val="130000"/>
                  <a:alpha val="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81000">
                <a:schemeClr val="accent4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43000">
                <a:schemeClr val="accent4">
                  <a:tint val="37000"/>
                  <a:satMod val="300000"/>
                  <a:alpha val="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4">
              <a:alpha val="17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chemeClr val="accent4">
              <a:alpha val="41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8575">
                  <a:solidFill>
                    <a:prstClr val="black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52549" y="1271179"/>
            <a:ext cx="5943600" cy="5197384"/>
          </a:xfrm>
          <a:prstGeom prst="roundRect">
            <a:avLst/>
          </a:prstGeom>
          <a:solidFill>
            <a:schemeClr val="lt1">
              <a:alpha val="32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an Index </a:t>
            </a:r>
            <a:b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(home, default) page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Extra: Put own CSS into site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38200" y="151713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38100"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</a:t>
            </a:r>
            <a:endParaRPr lang="en-US" sz="5400" b="1" cap="none" spc="0" dirty="0">
              <a:ln w="38100"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531304"/>
            <a:ext cx="9341817" cy="25989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365" y="1599503"/>
            <a:ext cx="3690938" cy="18294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2386">
            <a:off x="5460124" y="3896097"/>
            <a:ext cx="3222740" cy="23595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83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100000">
                <a:schemeClr val="accent4">
                  <a:shade val="93000"/>
                  <a:satMod val="130000"/>
                </a:schemeClr>
              </a:gs>
              <a:gs pos="43000">
                <a:schemeClr val="accent4">
                  <a:shade val="94000"/>
                  <a:satMod val="135000"/>
                  <a:alpha val="0"/>
                </a:schemeClr>
              </a:gs>
            </a:gsLst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32000">
                <a:schemeClr val="accent4">
                  <a:shade val="51000"/>
                  <a:satMod val="130000"/>
                  <a:alpha val="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81000">
                <a:schemeClr val="accent4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43000">
                <a:schemeClr val="accent4">
                  <a:tint val="37000"/>
                  <a:satMod val="300000"/>
                  <a:alpha val="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4">
              <a:alpha val="17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chemeClr val="accent4">
              <a:alpha val="41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8575">
                  <a:solidFill>
                    <a:prstClr val="black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52549" y="1271179"/>
            <a:ext cx="5943600" cy="5197384"/>
          </a:xfrm>
          <a:prstGeom prst="roundRect">
            <a:avLst/>
          </a:prstGeom>
          <a:solidFill>
            <a:schemeClr val="lt1">
              <a:alpha val="32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more pages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Save pages correctly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with text</a:t>
            </a:r>
            <a:b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headings, paragraphs, fonts, aligns and more 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38200" y="151713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38100"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glow rad="1397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3</a:t>
            </a:r>
            <a:endParaRPr lang="en-US" sz="5400" b="1" dirty="0">
              <a:ln w="38100">
                <a:solidFill>
                  <a:prstClr val="black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glow rad="139700">
                  <a:srgbClr val="F79646">
                    <a:satMod val="175000"/>
                    <a:alpha val="40000"/>
                  </a:srgbClr>
                </a:glow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" y="5991225"/>
            <a:ext cx="8067675" cy="333375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3795">
            <a:off x="5249056" y="1638909"/>
            <a:ext cx="3233046" cy="236198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29735">
            <a:off x="5378003" y="4087284"/>
            <a:ext cx="2627598" cy="20469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73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100000">
                <a:schemeClr val="accent4">
                  <a:shade val="93000"/>
                  <a:satMod val="130000"/>
                </a:schemeClr>
              </a:gs>
              <a:gs pos="43000">
                <a:schemeClr val="accent4">
                  <a:shade val="94000"/>
                  <a:satMod val="135000"/>
                  <a:alpha val="0"/>
                </a:schemeClr>
              </a:gs>
            </a:gsLst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32000">
                <a:schemeClr val="accent4">
                  <a:shade val="51000"/>
                  <a:satMod val="130000"/>
                  <a:alpha val="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81000">
                <a:schemeClr val="accent4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43000">
                <a:schemeClr val="accent4">
                  <a:tint val="37000"/>
                  <a:satMod val="300000"/>
                  <a:alpha val="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4">
              <a:alpha val="17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chemeClr val="accent4">
              <a:alpha val="41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8575">
                  <a:solidFill>
                    <a:prstClr val="black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52549" y="1271179"/>
            <a:ext cx="5943600" cy="5197384"/>
          </a:xfrm>
          <a:prstGeom prst="roundRect">
            <a:avLst/>
          </a:prstGeom>
          <a:solidFill>
            <a:schemeClr val="lt1">
              <a:alpha val="32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with tables and cells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with colors, borders,</a:t>
            </a:r>
            <a:b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cell (space, padding, align)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38200" y="151713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38100"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glow rad="1397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4</a:t>
            </a:r>
            <a:endParaRPr lang="en-US" sz="5400" b="1" dirty="0">
              <a:ln w="38100">
                <a:solidFill>
                  <a:prstClr val="black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glow rad="139700">
                  <a:srgbClr val="F79646">
                    <a:satMod val="175000"/>
                    <a:alpha val="40000"/>
                  </a:srgbClr>
                </a:glow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019800"/>
            <a:ext cx="9182100" cy="60960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8162">
            <a:off x="5191934" y="1639028"/>
            <a:ext cx="4094132" cy="22355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276600"/>
            <a:ext cx="2190750" cy="248126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0183">
            <a:off x="7531340" y="4381182"/>
            <a:ext cx="1644713" cy="148317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Rounded Rectangle 2"/>
          <p:cNvSpPr/>
          <p:nvPr/>
        </p:nvSpPr>
        <p:spPr>
          <a:xfrm>
            <a:off x="1624149" y="1600539"/>
            <a:ext cx="3200400" cy="124063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Remember mouse:</a:t>
            </a:r>
            <a:br>
              <a:rPr lang="en-US" dirty="0" smtClean="0"/>
            </a:br>
            <a:r>
              <a:rPr lang="en-US" dirty="0" smtClean="0"/>
              <a:t>Left: </a:t>
            </a:r>
            <a:r>
              <a:rPr lang="en-US" b="1" dirty="0" smtClean="0"/>
              <a:t>Action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Right: </a:t>
            </a:r>
            <a:r>
              <a:rPr lang="en-US" b="1" dirty="0" smtClean="0"/>
              <a:t>Telling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3310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100000">
                <a:schemeClr val="accent4">
                  <a:shade val="93000"/>
                  <a:satMod val="130000"/>
                </a:schemeClr>
              </a:gs>
              <a:gs pos="43000">
                <a:schemeClr val="accent4">
                  <a:shade val="94000"/>
                  <a:satMod val="135000"/>
                  <a:alpha val="0"/>
                </a:schemeClr>
              </a:gs>
            </a:gsLst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32000">
                <a:schemeClr val="accent4">
                  <a:shade val="51000"/>
                  <a:satMod val="130000"/>
                  <a:alpha val="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81000">
                <a:schemeClr val="accent4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43000">
                <a:schemeClr val="accent4">
                  <a:tint val="37000"/>
                  <a:satMod val="300000"/>
                  <a:alpha val="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4">
              <a:alpha val="17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chemeClr val="accent4">
              <a:alpha val="41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8575">
                  <a:solidFill>
                    <a:prstClr val="black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52549" y="1271179"/>
            <a:ext cx="5943600" cy="5197384"/>
          </a:xfrm>
          <a:prstGeom prst="roundRect">
            <a:avLst/>
          </a:prstGeom>
          <a:solidFill>
            <a:schemeClr val="lt1">
              <a:alpha val="32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with images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tables, wrap, thumbnails,</a:t>
            </a:r>
            <a:b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size and</a:t>
            </a:r>
            <a:r>
              <a:rPr 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Extras like mouse over!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38200" y="151713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38100"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glow rad="1397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5</a:t>
            </a:r>
            <a:endParaRPr lang="en-US" sz="5400" b="1" dirty="0">
              <a:ln w="38100">
                <a:solidFill>
                  <a:prstClr val="black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glow rad="139700">
                  <a:srgbClr val="F79646">
                    <a:satMod val="175000"/>
                    <a:alpha val="40000"/>
                  </a:srgbClr>
                </a:glow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530" y="700647"/>
            <a:ext cx="2451470" cy="21859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6900">
            <a:off x="4891088" y="2546679"/>
            <a:ext cx="4695825" cy="16002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736" y="4967152"/>
            <a:ext cx="4319588" cy="17870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6439">
            <a:off x="4891957" y="4239031"/>
            <a:ext cx="3342475" cy="88267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50395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100000">
                <a:schemeClr val="accent4">
                  <a:shade val="93000"/>
                  <a:satMod val="130000"/>
                </a:schemeClr>
              </a:gs>
              <a:gs pos="43000">
                <a:schemeClr val="accent4">
                  <a:shade val="94000"/>
                  <a:satMod val="135000"/>
                  <a:alpha val="0"/>
                </a:schemeClr>
              </a:gs>
            </a:gsLst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32000">
                <a:schemeClr val="accent4">
                  <a:shade val="51000"/>
                  <a:satMod val="130000"/>
                  <a:alpha val="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81000">
                <a:schemeClr val="accent4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43000">
                <a:schemeClr val="accent4">
                  <a:tint val="37000"/>
                  <a:satMod val="300000"/>
                  <a:alpha val="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4">
              <a:alpha val="17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chemeClr val="accent4">
              <a:alpha val="41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prstTxWarp prst="textCircle">
              <a:avLst/>
            </a:prstTxWarp>
          </a:bodyPr>
          <a:lstStyle/>
          <a:p>
            <a:pPr algn="ctr"/>
            <a:r>
              <a:rPr lang="en-US" sz="2800" dirty="0" smtClean="0">
                <a:solidFill>
                  <a:prstClr val="white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http://www.microsoft.com</a:t>
            </a:r>
            <a:endParaRPr lang="en-US" sz="2800" dirty="0">
              <a:solidFill>
                <a:prstClr val="white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8575">
                  <a:solidFill>
                    <a:prstClr val="black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52549" y="1271179"/>
            <a:ext cx="5943600" cy="5197384"/>
          </a:xfrm>
          <a:prstGeom prst="roundRect">
            <a:avLst/>
          </a:prstGeom>
          <a:solidFill>
            <a:schemeClr val="lt1">
              <a:alpha val="32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with hyperlinks</a:t>
            </a:r>
            <a:b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(From pictures, text and buttons)</a:t>
            </a:r>
            <a:b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(To External, anchors within, mail)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with footers and dates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with buttons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38200" y="151713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38100"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glow rad="1397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6</a:t>
            </a:r>
            <a:endParaRPr lang="en-US" sz="5400" b="1" dirty="0">
              <a:ln w="38100">
                <a:solidFill>
                  <a:prstClr val="black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glow rad="139700">
                  <a:srgbClr val="F79646">
                    <a:satMod val="175000"/>
                    <a:alpha val="40000"/>
                  </a:srgbClr>
                </a:glow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617029"/>
            <a:ext cx="6372225" cy="3905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447800"/>
            <a:ext cx="4676775" cy="1266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52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sharpenSoften amount="44000"/>
                    </a14:imgEffect>
                    <a14:imgEffect>
                      <a14:colorTemperature colorTemp="11250"/>
                    </a14:imgEffect>
                    <a14:imgEffect>
                      <a14:saturation sat="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-609600"/>
            <a:ext cx="3352800" cy="3048000"/>
          </a:xfrm>
          <a:prstGeom prst="ellipse">
            <a:avLst/>
          </a:prstGeom>
          <a:gradFill>
            <a:gsLst>
              <a:gs pos="100000">
                <a:schemeClr val="accent4">
                  <a:shade val="93000"/>
                  <a:satMod val="130000"/>
                </a:schemeClr>
              </a:gs>
              <a:gs pos="43000">
                <a:schemeClr val="accent4">
                  <a:shade val="94000"/>
                  <a:satMod val="135000"/>
                  <a:alpha val="0"/>
                </a:schemeClr>
              </a:gs>
            </a:gsLst>
          </a:gradFill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10200" y="1066800"/>
            <a:ext cx="3352800" cy="3048000"/>
          </a:xfrm>
          <a:prstGeom prst="ellipse">
            <a:avLst/>
          </a:prstGeom>
          <a:gradFill flip="none" rotWithShape="1">
            <a:gsLst>
              <a:gs pos="32000">
                <a:schemeClr val="accent4">
                  <a:shade val="51000"/>
                  <a:satMod val="130000"/>
                  <a:alpha val="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81000">
                <a:schemeClr val="accent4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prstClr val="white"/>
              </a:solidFill>
              <a:effectLst>
                <a:glow rad="228600">
                  <a:srgbClr val="4BACC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7101840" y="4093029"/>
            <a:ext cx="3352800" cy="3048000"/>
          </a:xfrm>
          <a:prstGeom prst="ellipse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43000">
                <a:schemeClr val="accent4">
                  <a:tint val="37000"/>
                  <a:satMod val="300000"/>
                  <a:alpha val="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76606" y="1812471"/>
            <a:ext cx="2229394" cy="2057400"/>
          </a:xfrm>
          <a:prstGeom prst="ellipse">
            <a:avLst/>
          </a:prstGeom>
          <a:solidFill>
            <a:schemeClr val="accent4">
              <a:alpha val="17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  <a:reflection blurRad="6350" stA="60000" endA="900" endPos="58000" dir="5400000" sy="-100000" algn="bl" rotWithShape="0"/>
                </a:effectLst>
              </a:rPr>
              <a:t>Expression</a:t>
            </a:r>
            <a:endParaRPr lang="en-US" dirty="0">
              <a:solidFill>
                <a:prstClr val="white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239000" y="3086100"/>
            <a:ext cx="2229394" cy="2057400"/>
          </a:xfrm>
          <a:prstGeom prst="ellipse">
            <a:avLst/>
          </a:prstGeom>
          <a:solidFill>
            <a:schemeClr val="accent6">
              <a:alpha val="24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76606" y="-609600"/>
            <a:ext cx="2229394" cy="2057400"/>
          </a:xfrm>
          <a:prstGeom prst="ellipse">
            <a:avLst/>
          </a:prstGeom>
          <a:solidFill>
            <a:schemeClr val="accent6">
              <a:alpha val="18000"/>
            </a:schemeClr>
          </a:solidFill>
          <a:ln w="31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715000" y="3657600"/>
            <a:ext cx="2819400" cy="2667000"/>
          </a:xfrm>
          <a:prstGeom prst="ellipse">
            <a:avLst/>
          </a:prstGeom>
          <a:solidFill>
            <a:schemeClr val="accent4">
              <a:alpha val="41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prstTxWarp prst="textCircle">
              <a:avLst/>
            </a:prstTxWarp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effectLst>
                  <a:glow rad="139700">
                    <a:srgbClr val="8064A2">
                      <a:satMod val="175000"/>
                      <a:alpha val="40000"/>
                    </a:srgbClr>
                  </a:glow>
                </a:effectLst>
              </a:rPr>
              <a:t>http://www.microsoft.com</a:t>
            </a:r>
            <a:endParaRPr lang="en-US" sz="2800" dirty="0">
              <a:solidFill>
                <a:prstClr val="white"/>
              </a:solidFill>
              <a:effectLst>
                <a:glow rad="139700">
                  <a:srgbClr val="8064A2">
                    <a:satMod val="175000"/>
                    <a:alpha val="40000"/>
                  </a:srgbClr>
                </a:glo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28600" y="1066800"/>
            <a:ext cx="6324600" cy="0"/>
          </a:xfrm>
          <a:prstGeom prst="line">
            <a:avLst/>
          </a:prstGeom>
          <a:ln w="31750" cmpd="sng">
            <a:solidFill>
              <a:schemeClr val="bg1"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4939" y="171662"/>
            <a:ext cx="568969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8575">
                  <a:solidFill>
                    <a:prstClr val="black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Website Authoring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52549" y="1271179"/>
            <a:ext cx="5943600" cy="5197384"/>
          </a:xfrm>
          <a:prstGeom prst="roundRect">
            <a:avLst/>
          </a:prstGeom>
          <a:solidFill>
            <a:schemeClr val="lt1">
              <a:alpha val="32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 and try with forms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out frames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out command/events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out embedded code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out page transition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38200" y="151713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38100">
                  <a:solidFill>
                    <a:prstClr val="black"/>
                  </a:solidFill>
                  <a:prstDash val="solid"/>
                </a:ln>
                <a:gradFill rotWithShape="1">
                  <a:gsLst>
                    <a:gs pos="0">
                      <a:srgbClr val="8064A2">
                        <a:tint val="70000"/>
                        <a:satMod val="200000"/>
                      </a:srgbClr>
                    </a:gs>
                    <a:gs pos="40000">
                      <a:srgbClr val="8064A2">
                        <a:tint val="90000"/>
                        <a:satMod val="130000"/>
                      </a:srgbClr>
                    </a:gs>
                    <a:gs pos="50000">
                      <a:srgbClr val="8064A2">
                        <a:tint val="90000"/>
                        <a:satMod val="130000"/>
                      </a:srgbClr>
                    </a:gs>
                    <a:gs pos="68000">
                      <a:srgbClr val="8064A2">
                        <a:tint val="90000"/>
                        <a:satMod val="130000"/>
                      </a:srgbClr>
                    </a:gs>
                    <a:gs pos="100000">
                      <a:srgbClr val="8064A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glow rad="139700">
                    <a:srgbClr val="F79646">
                      <a:satMod val="175000"/>
                      <a:alpha val="40000"/>
                    </a:srgb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7</a:t>
            </a:r>
            <a:endParaRPr lang="en-US" sz="5400" b="1" dirty="0">
              <a:ln w="38100">
                <a:solidFill>
                  <a:prstClr val="black"/>
                </a:solidFill>
                <a:prstDash val="solid"/>
              </a:ln>
              <a:gradFill rotWithShape="1">
                <a:gsLst>
                  <a:gs pos="0">
                    <a:srgbClr val="8064A2">
                      <a:tint val="70000"/>
                      <a:satMod val="200000"/>
                    </a:srgbClr>
                  </a:gs>
                  <a:gs pos="40000">
                    <a:srgbClr val="8064A2">
                      <a:tint val="90000"/>
                      <a:satMod val="130000"/>
                    </a:srgbClr>
                  </a:gs>
                  <a:gs pos="50000">
                    <a:srgbClr val="8064A2">
                      <a:tint val="90000"/>
                      <a:satMod val="130000"/>
                    </a:srgbClr>
                  </a:gs>
                  <a:gs pos="68000">
                    <a:srgbClr val="8064A2">
                      <a:tint val="90000"/>
                      <a:satMod val="130000"/>
                    </a:srgbClr>
                  </a:gs>
                  <a:gs pos="100000">
                    <a:srgbClr val="8064A2">
                      <a:tint val="70000"/>
                      <a:satMod val="200000"/>
                    </a:srgbClr>
                  </a:gs>
                </a:gsLst>
                <a:lin ang="5400000"/>
              </a:gradFill>
              <a:effectLst>
                <a:glow rad="139700">
                  <a:srgbClr val="F79646">
                    <a:satMod val="175000"/>
                    <a:alpha val="40000"/>
                  </a:srgbClr>
                </a:glow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05138" y="1260183"/>
            <a:ext cx="23791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rush Script Std" pitchFamily="66" charset="0"/>
              </a:rPr>
              <a:t>Special</a:t>
            </a:r>
            <a:endParaRPr lang="en-US" sz="5400" b="1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rush Script Std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21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105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10</cp:revision>
  <dcterms:created xsi:type="dcterms:W3CDTF">2014-09-14T05:48:27Z</dcterms:created>
  <dcterms:modified xsi:type="dcterms:W3CDTF">2014-09-14T11:56:23Z</dcterms:modified>
</cp:coreProperties>
</file>