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EA479CC-F430-497C-90BC-80BBE4C8876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756388F-9F58-4D51-9C0A-348780E4B0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Formula and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58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 and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function is a calculation in a spreadsheet that has or can be memorized. There are many different functions. A function must start with an equal sign =</a:t>
            </a:r>
          </a:p>
          <a:p>
            <a:pPr marL="0" indent="0">
              <a:buNone/>
            </a:pPr>
            <a:r>
              <a:rPr lang="en-US" sz="1800" b="1" dirty="0" smtClean="0"/>
              <a:t>Sum  </a:t>
            </a:r>
            <a:r>
              <a:rPr lang="en-US" sz="1800" b="1" dirty="0" smtClean="0">
                <a:solidFill>
                  <a:srgbClr val="0070C0"/>
                </a:solidFill>
              </a:rPr>
              <a:t>=SUM(E3:P3) </a:t>
            </a:r>
            <a:r>
              <a:rPr lang="en-US" sz="1800" dirty="0" smtClean="0">
                <a:solidFill>
                  <a:schemeClr val="tx1"/>
                </a:solidFill>
              </a:rPr>
              <a:t>Total of all cells….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Average  </a:t>
            </a:r>
            <a:r>
              <a:rPr lang="en-US" sz="1800" b="1" dirty="0" smtClean="0">
                <a:solidFill>
                  <a:srgbClr val="0070C0"/>
                </a:solidFill>
              </a:rPr>
              <a:t>=AVERAGE(A3:A10) </a:t>
            </a:r>
            <a:r>
              <a:rPr lang="en-US" sz="1800" dirty="0" smtClean="0">
                <a:solidFill>
                  <a:schemeClr val="tx1"/>
                </a:solidFill>
              </a:rPr>
              <a:t>Average in a range….</a:t>
            </a:r>
          </a:p>
          <a:p>
            <a:pPr marL="0" indent="0">
              <a:buNone/>
            </a:pPr>
            <a:r>
              <a:rPr lang="en-US" sz="1800" b="1" dirty="0" smtClean="0"/>
              <a:t>Maximum  </a:t>
            </a:r>
            <a:r>
              <a:rPr lang="en-US" sz="1800" b="1" dirty="0" smtClean="0">
                <a:solidFill>
                  <a:srgbClr val="0070C0"/>
                </a:solidFill>
              </a:rPr>
              <a:t>=MAX(D3:J3</a:t>
            </a:r>
            <a:r>
              <a:rPr lang="en-US" sz="1800" b="1" dirty="0">
                <a:solidFill>
                  <a:srgbClr val="0070C0"/>
                </a:solidFill>
              </a:rPr>
              <a:t>) </a:t>
            </a:r>
            <a:r>
              <a:rPr lang="en-US" sz="1800" dirty="0" smtClean="0">
                <a:solidFill>
                  <a:schemeClr val="tx1"/>
                </a:solidFill>
              </a:rPr>
              <a:t>Display largest number….</a:t>
            </a:r>
          </a:p>
          <a:p>
            <a:pPr marL="0" indent="0">
              <a:buNone/>
            </a:pPr>
            <a:r>
              <a:rPr lang="en-US" sz="1800" b="1" dirty="0" smtClean="0"/>
              <a:t>Minimum </a:t>
            </a:r>
            <a:r>
              <a:rPr lang="en-US" sz="1800" b="1" dirty="0" smtClean="0">
                <a:solidFill>
                  <a:srgbClr val="0070C0"/>
                </a:solidFill>
              </a:rPr>
              <a:t>=MIN(D3:J3</a:t>
            </a:r>
            <a:r>
              <a:rPr lang="en-US" sz="1800" b="1" dirty="0">
                <a:solidFill>
                  <a:srgbClr val="0070C0"/>
                </a:solidFill>
              </a:rPr>
              <a:t>) </a:t>
            </a:r>
            <a:r>
              <a:rPr lang="en-US" sz="1800" dirty="0" smtClean="0">
                <a:solidFill>
                  <a:schemeClr val="tx1"/>
                </a:solidFill>
              </a:rPr>
              <a:t>Display the smallest number….</a:t>
            </a:r>
          </a:p>
          <a:p>
            <a:pPr marL="0" indent="0">
              <a:buNone/>
            </a:pPr>
            <a:r>
              <a:rPr lang="en-US" sz="1800" b="1" dirty="0" smtClean="0"/>
              <a:t>Mode  </a:t>
            </a:r>
            <a:r>
              <a:rPr lang="en-US" sz="1800" b="1" dirty="0" smtClean="0">
                <a:solidFill>
                  <a:srgbClr val="0070C0"/>
                </a:solidFill>
              </a:rPr>
              <a:t>=MODE(A3:A15) </a:t>
            </a:r>
            <a:r>
              <a:rPr lang="en-US" sz="1800" dirty="0" smtClean="0">
                <a:solidFill>
                  <a:schemeClr val="tx1"/>
                </a:solidFill>
              </a:rPr>
              <a:t>Display mode (Most frequent…)….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Median </a:t>
            </a:r>
            <a:r>
              <a:rPr lang="en-US" sz="1800" b="1" dirty="0" smtClean="0">
                <a:solidFill>
                  <a:srgbClr val="0070C0"/>
                </a:solidFill>
              </a:rPr>
              <a:t>=MEDIAN(B2:W2) </a:t>
            </a:r>
            <a:r>
              <a:rPr lang="en-US" sz="1800" dirty="0" smtClean="0">
                <a:solidFill>
                  <a:schemeClr val="tx1"/>
                </a:solidFill>
              </a:rPr>
              <a:t>Displays the Median number (Middle)….</a:t>
            </a: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80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integer is a positive or negative whole number or zero. Excel uses the </a:t>
            </a:r>
            <a:r>
              <a:rPr lang="en-US" b="1" dirty="0" smtClean="0"/>
              <a:t>INT</a:t>
            </a:r>
            <a:r>
              <a:rPr lang="en-US" dirty="0" smtClean="0"/>
              <a:t> function to only give the whole number part of a number. It is important to note that it simply chops off the decimal part of a number just to leave the integer part.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=INT(12,99) </a:t>
            </a:r>
            <a:r>
              <a:rPr lang="en-US" b="1" dirty="0" smtClean="0">
                <a:solidFill>
                  <a:schemeClr val="tx1"/>
                </a:solidFill>
              </a:rPr>
              <a:t>will return the integer 12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=INT(0.31022) </a:t>
            </a:r>
            <a:r>
              <a:rPr lang="en-US" b="1" dirty="0" smtClean="0">
                <a:solidFill>
                  <a:schemeClr val="tx1"/>
                </a:solidFill>
              </a:rPr>
              <a:t>will return the integer 0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13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smtClean="0"/>
              <a:t>IF</a:t>
            </a:r>
            <a:r>
              <a:rPr lang="en-US" dirty="0" smtClean="0"/>
              <a:t> function is called a logical function because it makes the decision to do one of two things based on the value it is testing. The</a:t>
            </a:r>
            <a:r>
              <a:rPr lang="en-US" b="1" dirty="0" smtClean="0"/>
              <a:t> IF </a:t>
            </a:r>
            <a:r>
              <a:rPr lang="en-US" dirty="0" smtClean="0"/>
              <a:t>function is very useful because you can use it to test a condition, and then choose between two actions based on whether the condition is true or false.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makes use of something called </a:t>
            </a:r>
            <a:r>
              <a:rPr lang="en-US" b="1" dirty="0" smtClean="0"/>
              <a:t>relational operators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370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OPERATORS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793553"/>
              </p:ext>
            </p:extLst>
          </p:nvPr>
        </p:nvGraphicFramePr>
        <p:xfrm>
          <a:off x="762000" y="1371600"/>
          <a:ext cx="7543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514600"/>
                <a:gridCol w="25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5+5=10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5*3</a:t>
                      </a:r>
                      <a:r>
                        <a:rPr lang="en-US" baseline="0" dirty="0" smtClean="0"/>
                        <a:t> &gt; 2*3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 &lt; -1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equal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“Red” &lt; &gt; “White”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 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or equal</a:t>
                      </a:r>
                      <a:r>
                        <a:rPr lang="en-US" baseline="0" dirty="0" smtClean="0"/>
                        <a:t>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“Adam” &lt; = “Eve”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&gt; =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 or equal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 &gt; = 200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12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nested function is a function which is inside another function. </a:t>
            </a:r>
            <a:endParaRPr lang="en-US" dirty="0"/>
          </a:p>
        </p:txBody>
      </p:sp>
      <p:pic>
        <p:nvPicPr>
          <p:cNvPr id="1026" name="Picture 2" descr="C:\Users\Yew Hah\AppData\Local\Microsoft\Windows\Temporary Internet Files\Content.IE5\YDSU3V45\headache-triggers-woman-400x400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7FA"/>
              </a:clrFrom>
              <a:clrTo>
                <a:srgbClr val="F3F7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86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074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13053</TotalTime>
  <Words>305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NewsPrint</vt:lpstr>
      <vt:lpstr>Data Analysis</vt:lpstr>
      <vt:lpstr>Formula and functions</vt:lpstr>
      <vt:lpstr>INTEGER</vt:lpstr>
      <vt:lpstr>IF</vt:lpstr>
      <vt:lpstr>RELATIONAL OPERATORS</vt:lpstr>
      <vt:lpstr>NESTED FUNCTIONS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3</cp:revision>
  <dcterms:created xsi:type="dcterms:W3CDTF">2015-01-30T03:59:23Z</dcterms:created>
  <dcterms:modified xsi:type="dcterms:W3CDTF">2015-02-08T05:32:54Z</dcterms:modified>
</cp:coreProperties>
</file>